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0"/>
    <p:restoredTop sz="86410"/>
  </p:normalViewPr>
  <p:slideViewPr>
    <p:cSldViewPr>
      <p:cViewPr varScale="1">
        <p:scale>
          <a:sx n="80" d="100"/>
          <a:sy n="80" d="100"/>
        </p:scale>
        <p:origin x="-79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47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990619-E193-4286-A798-917A426DDF6C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E384C8-3E80-44BF-8D75-FAC108302553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4365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53600" indent="-28984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159386" indent="-231877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23140" indent="-231877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086895" indent="-231877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550649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014404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478158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3941912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Animal Uses-Food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How can you tell if an egg is boiled or not?</a:t>
            </a: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The incredible, edible EGG!</a:t>
            </a: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smtClean="0"/>
              <a:t>Animal Uses-Food</a:t>
            </a:r>
          </a:p>
          <a:p>
            <a:r>
              <a:rPr lang="en-US" altLang="en-US" smtClean="0"/>
              <a:t>How can you tell if an egg is boiled or not?</a:t>
            </a:r>
          </a:p>
          <a:p>
            <a:endParaRPr lang="en-US" altLang="en-US" smtClean="0"/>
          </a:p>
          <a:p>
            <a:r>
              <a:rPr lang="en-US" altLang="en-US" smtClean="0"/>
              <a:t>The incredible, edible EGG!</a:t>
            </a:r>
          </a:p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53600" indent="-28984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159386" indent="-231877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23140" indent="-231877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086895" indent="-231877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550649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014404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478158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3941912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Animal Uses-medicine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China and other countries use animals for traditional medicines. 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Tradition is hard to break</a:t>
            </a: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Black Bear- Bear bile is used to treat liver problems and headaches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Bear farms-painful and dangerous bile extraction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Seahorses- used to treat kidney and circulatory problems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32 countries harvest over 20,000,000 Seahorses/year!</a:t>
            </a: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smtClean="0"/>
              <a:t>Animal Uses-medicine</a:t>
            </a:r>
          </a:p>
          <a:p>
            <a:r>
              <a:rPr lang="en-US" altLang="en-US" smtClean="0"/>
              <a:t>China and other countries use animals for traditional medicines. </a:t>
            </a:r>
          </a:p>
          <a:p>
            <a:r>
              <a:rPr lang="en-US" altLang="en-US" smtClean="0"/>
              <a:t>Tradition is hard to break</a:t>
            </a:r>
          </a:p>
          <a:p>
            <a:endParaRPr lang="en-US" altLang="en-US" smtClean="0"/>
          </a:p>
          <a:p>
            <a:endParaRPr lang="en-US" altLang="en-US" smtClean="0"/>
          </a:p>
          <a:p>
            <a:endParaRPr lang="en-US" altLang="en-US" smtClean="0"/>
          </a:p>
          <a:p>
            <a:endParaRPr lang="en-US" altLang="en-US" smtClean="0"/>
          </a:p>
          <a:p>
            <a:endParaRPr lang="en-US" altLang="en-US" smtClean="0"/>
          </a:p>
          <a:p>
            <a:r>
              <a:rPr lang="en-US" altLang="en-US" smtClean="0"/>
              <a:t>Black Bear- Bear bile is used to treat liver problems and headaches</a:t>
            </a:r>
          </a:p>
          <a:p>
            <a:r>
              <a:rPr lang="en-US" altLang="en-US" smtClean="0"/>
              <a:t>Bear farms-painful and dangerous bile extraction</a:t>
            </a:r>
          </a:p>
          <a:p>
            <a:r>
              <a:rPr lang="en-US" altLang="en-US" smtClean="0"/>
              <a:t>Seahorses- used to treat kidney and circulatory problems</a:t>
            </a:r>
          </a:p>
          <a:p>
            <a:r>
              <a:rPr lang="en-US" altLang="en-US" smtClean="0"/>
              <a:t>32 countries harvest over 20,000,000 Seahorses/year!</a:t>
            </a:r>
          </a:p>
          <a:p>
            <a:endParaRPr lang="en-US" alt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53600" indent="-28984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159386" indent="-231877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23140" indent="-231877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086895" indent="-231877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550649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014404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478158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3941912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Animal Uses-by-products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Bone – buttons, mineral supplement for livestock feed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Fat- chemicals, creams, lubricants, soaps, food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Glands - medicines, food additives</a:t>
            </a: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smtClean="0"/>
              <a:t>Animal Uses-by-products</a:t>
            </a:r>
          </a:p>
          <a:p>
            <a:r>
              <a:rPr lang="en-US" altLang="en-US" smtClean="0"/>
              <a:t>Bone – buttons, mineral supplement for livestock feed</a:t>
            </a:r>
          </a:p>
          <a:p>
            <a:r>
              <a:rPr lang="en-US" altLang="en-US" smtClean="0"/>
              <a:t>Fat- chemicals, creams, lubricants, soaps, food</a:t>
            </a:r>
          </a:p>
          <a:p>
            <a:r>
              <a:rPr lang="en-US" altLang="en-US" smtClean="0"/>
              <a:t>Glands - medicines, food additives</a:t>
            </a:r>
          </a:p>
          <a:p>
            <a:endParaRPr lang="en-US" altLang="en-US" smtClean="0"/>
          </a:p>
          <a:p>
            <a:endParaRPr lang="en-US" altLang="en-US" smtClean="0"/>
          </a:p>
          <a:p>
            <a:endParaRPr lang="en-US" altLang="en-US" smtClean="0"/>
          </a:p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53600" indent="-28984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159386" indent="-231877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23140" indent="-231877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086895" indent="-231877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550649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014404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478158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3941912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Animal Uses-by-products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Collagen - (connective tissue in joints, skin, bone) makes glue &amp; gelatin</a:t>
            </a: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smtClean="0"/>
              <a:t>Animal Uses-by-products</a:t>
            </a:r>
          </a:p>
          <a:p>
            <a:r>
              <a:rPr lang="en-US" altLang="en-US" smtClean="0"/>
              <a:t>Collagen - (connective tissue in joints, skin, bone) makes glue &amp; gelatin</a:t>
            </a:r>
          </a:p>
          <a:p>
            <a:endParaRPr lang="en-US" altLang="en-US" smtClean="0"/>
          </a:p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53600" indent="-28984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159386" indent="-231877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23140" indent="-231877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086895" indent="-231877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550649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014404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478158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3941912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Animal Uses-by-products</a:t>
            </a: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Intestinal &amp; Stomach tissue –”Catgut” surgical sutures, strings for musical instruments &amp; sports equipment, natural casings for hotdogs/sausage</a:t>
            </a: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smtClean="0"/>
              <a:t>Animal Uses-by-products</a:t>
            </a:r>
          </a:p>
          <a:p>
            <a:endParaRPr lang="en-US" altLang="en-US" smtClean="0"/>
          </a:p>
          <a:p>
            <a:r>
              <a:rPr lang="en-US" altLang="en-US" smtClean="0"/>
              <a:t>Intestinal &amp; Stomach tissue –”Catgut” surgical sutures, strings for musical instruments &amp; sports equipment, natural casings for hotdogs/sausage</a:t>
            </a:r>
          </a:p>
          <a:p>
            <a:endParaRPr lang="en-US" altLang="en-US" smtClean="0"/>
          </a:p>
          <a:p>
            <a:endParaRPr lang="en-US" altLang="en-US" smtClean="0"/>
          </a:p>
          <a:p>
            <a:endParaRPr lang="en-US" altLang="en-US" smtClean="0"/>
          </a:p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Unit 1 Main Concepts</a:t>
            </a:r>
          </a:p>
          <a:p>
            <a:r>
              <a:rPr lang="en-US" smtClean="0"/>
              <a:t>History of Animals- first forms of life, vertebrates, how small mammals survived the extinction</a:t>
            </a:r>
          </a:p>
          <a:p>
            <a:endParaRPr lang="en-US" smtClean="0"/>
          </a:p>
          <a:p>
            <a:r>
              <a:rPr lang="en-US" smtClean="0"/>
              <a:t>Domestication-What, when, how, why-for all animals covered</a:t>
            </a:r>
          </a:p>
          <a:p>
            <a:endParaRPr lang="en-US" smtClean="0"/>
          </a:p>
          <a:p>
            <a:r>
              <a:rPr lang="en-US" smtClean="0"/>
              <a:t>Results of domestication-”We created monsters!”</a:t>
            </a:r>
          </a:p>
          <a:p>
            <a:endParaRPr lang="en-US" smtClean="0"/>
          </a:p>
          <a:p>
            <a:r>
              <a:rPr lang="en-US" smtClean="0"/>
              <a:t>Animal Uses-Food, fiber, labor, medicine, research, by-products, pets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Unit 1 Main Concepts</a:t>
            </a:r>
          </a:p>
          <a:p>
            <a:r>
              <a:rPr lang="en-US" smtClean="0"/>
              <a:t>History of Animals- first forms of life, vertebrates, how small mammals survived the extinction</a:t>
            </a:r>
          </a:p>
          <a:p>
            <a:endParaRPr lang="en-US" smtClean="0"/>
          </a:p>
          <a:p>
            <a:r>
              <a:rPr lang="en-US" smtClean="0"/>
              <a:t>Domestication-What, when, how, why-for all animals covered</a:t>
            </a:r>
          </a:p>
          <a:p>
            <a:endParaRPr lang="en-US" smtClean="0"/>
          </a:p>
          <a:p>
            <a:r>
              <a:rPr lang="en-US" smtClean="0"/>
              <a:t>Results of domestication-”We created monsters!”</a:t>
            </a:r>
          </a:p>
          <a:p>
            <a:endParaRPr lang="en-US" smtClean="0"/>
          </a:p>
          <a:p>
            <a:r>
              <a:rPr lang="en-US" smtClean="0"/>
              <a:t>Animal Uses-Food, fiber, labor, medicine, research, by-products, pets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1865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Unit 1 Main vocab</a:t>
            </a:r>
          </a:p>
          <a:p>
            <a:r>
              <a:rPr lang="en-US" smtClean="0"/>
              <a:t>Animal Science</a:t>
            </a:r>
          </a:p>
          <a:p>
            <a:r>
              <a:rPr lang="en-US" smtClean="0"/>
              <a:t>Vertebrate/Invertebrate</a:t>
            </a:r>
          </a:p>
          <a:p>
            <a:r>
              <a:rPr lang="en-US" smtClean="0"/>
              <a:t>Livestock</a:t>
            </a:r>
          </a:p>
          <a:p>
            <a:r>
              <a:rPr lang="en-US" smtClean="0"/>
              <a:t>Wild</a:t>
            </a:r>
          </a:p>
          <a:p>
            <a:r>
              <a:rPr lang="en-US" smtClean="0"/>
              <a:t>Feral</a:t>
            </a:r>
          </a:p>
          <a:p>
            <a:r>
              <a:rPr lang="en-US" smtClean="0"/>
              <a:t>Tame</a:t>
            </a:r>
          </a:p>
          <a:p>
            <a:r>
              <a:rPr lang="en-US" smtClean="0"/>
              <a:t>Raised in captivity</a:t>
            </a:r>
          </a:p>
          <a:p>
            <a:r>
              <a:rPr lang="en-US" smtClean="0"/>
              <a:t>Raised commercially</a:t>
            </a:r>
          </a:p>
          <a:p>
            <a:r>
              <a:rPr lang="en-US" smtClean="0"/>
              <a:t>Hybrid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Unit 1 Main vocab</a:t>
            </a:r>
          </a:p>
          <a:p>
            <a:r>
              <a:rPr lang="en-US" smtClean="0"/>
              <a:t>Animal Science</a:t>
            </a:r>
          </a:p>
          <a:p>
            <a:r>
              <a:rPr lang="en-US" smtClean="0"/>
              <a:t>Vertebrate/Invertebrate</a:t>
            </a:r>
          </a:p>
          <a:p>
            <a:r>
              <a:rPr lang="en-US" smtClean="0"/>
              <a:t>Livestock</a:t>
            </a:r>
          </a:p>
          <a:p>
            <a:r>
              <a:rPr lang="en-US" smtClean="0"/>
              <a:t>Wild</a:t>
            </a:r>
          </a:p>
          <a:p>
            <a:r>
              <a:rPr lang="en-US" smtClean="0"/>
              <a:t>Feral</a:t>
            </a:r>
          </a:p>
          <a:p>
            <a:r>
              <a:rPr lang="en-US" smtClean="0"/>
              <a:t>Tame</a:t>
            </a:r>
          </a:p>
          <a:p>
            <a:r>
              <a:rPr lang="en-US" smtClean="0"/>
              <a:t>Raised in captivity</a:t>
            </a:r>
          </a:p>
          <a:p>
            <a:r>
              <a:rPr lang="en-US" smtClean="0"/>
              <a:t>Raised commercially</a:t>
            </a:r>
          </a:p>
          <a:p>
            <a:r>
              <a:rPr lang="en-US" smtClean="0"/>
              <a:t>Hybrid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7004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53600" indent="-28984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159386" indent="-231877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23140" indent="-231877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086895" indent="-231877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550649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014404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478158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3941912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Animal Uses-Food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What is another protein source that is produced by animal?</a:t>
            </a: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	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Eggs</a:t>
            </a: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The incredible, edible EGG!</a:t>
            </a: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smtClean="0"/>
              <a:t>Animal Uses-Food</a:t>
            </a:r>
          </a:p>
          <a:p>
            <a:r>
              <a:rPr lang="en-US" altLang="en-US" smtClean="0"/>
              <a:t>What is another protein source that is produced by animal?</a:t>
            </a:r>
          </a:p>
          <a:p>
            <a:endParaRPr lang="en-US" altLang="en-US" smtClean="0"/>
          </a:p>
          <a:p>
            <a:endParaRPr lang="en-US" altLang="en-US" smtClean="0"/>
          </a:p>
          <a:p>
            <a:r>
              <a:rPr lang="en-US" altLang="en-US" smtClean="0"/>
              <a:t>	</a:t>
            </a:r>
          </a:p>
          <a:p>
            <a:r>
              <a:rPr lang="en-US" altLang="en-US" smtClean="0"/>
              <a:t>Eggs</a:t>
            </a:r>
          </a:p>
          <a:p>
            <a:endParaRPr lang="en-US" altLang="en-US" smtClean="0"/>
          </a:p>
          <a:p>
            <a:endParaRPr lang="en-US" altLang="en-US" smtClean="0"/>
          </a:p>
          <a:p>
            <a:r>
              <a:rPr lang="en-US" altLang="en-US" smtClean="0"/>
              <a:t>The incredible, edible EGG!</a:t>
            </a:r>
          </a:p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53600" indent="-28984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159386" indent="-231877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23140" indent="-231877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086895" indent="-231877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550649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014404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478158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3941912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Animal Uses-medical research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Why do medical research with animals?</a:t>
            </a: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Animals and people get many of the same illnesses</a:t>
            </a: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Certain types of animals can stand in for humans with particular diseases</a:t>
            </a: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Information from these studies can help people and animals</a:t>
            </a: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smtClean="0"/>
              <a:t>Animal Uses-medical research</a:t>
            </a:r>
          </a:p>
          <a:p>
            <a:r>
              <a:rPr lang="en-US" altLang="en-US" smtClean="0"/>
              <a:t>Why do medical research with animals?</a:t>
            </a:r>
          </a:p>
          <a:p>
            <a:endParaRPr lang="en-US" altLang="en-US" smtClean="0"/>
          </a:p>
          <a:p>
            <a:r>
              <a:rPr lang="en-US" altLang="en-US" smtClean="0"/>
              <a:t>Animals and people get many of the same illnesses</a:t>
            </a:r>
          </a:p>
          <a:p>
            <a:endParaRPr lang="en-US" altLang="en-US" smtClean="0"/>
          </a:p>
          <a:p>
            <a:r>
              <a:rPr lang="en-US" altLang="en-US" smtClean="0"/>
              <a:t>Certain types of animals can stand in for humans with particular diseases</a:t>
            </a:r>
          </a:p>
          <a:p>
            <a:endParaRPr lang="en-US" altLang="en-US" smtClean="0"/>
          </a:p>
          <a:p>
            <a:r>
              <a:rPr lang="en-US" altLang="en-US" smtClean="0"/>
              <a:t>Information from these studies can help people and animals</a:t>
            </a:r>
          </a:p>
          <a:p>
            <a:endParaRPr lang="en-US" alt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53600" indent="-28984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159386" indent="-231877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23140" indent="-231877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086895" indent="-231877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550649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014404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478158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3941912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Animal Uses-medical research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Insulin was discovered from a dog!</a:t>
            </a: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In 1921, researchers thought they could find the cure for the “sugar disease” in the pancreas of dogs. </a:t>
            </a: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They isolated insulin and it lowered blood sugar in diabetic dogs. </a:t>
            </a: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smtClean="0"/>
              <a:t>Animal Uses-medical research</a:t>
            </a:r>
          </a:p>
          <a:p>
            <a:r>
              <a:rPr lang="en-US" altLang="en-US" smtClean="0"/>
              <a:t>Insulin was discovered from a dog!</a:t>
            </a:r>
          </a:p>
          <a:p>
            <a:endParaRPr lang="en-US" altLang="en-US" smtClean="0"/>
          </a:p>
          <a:p>
            <a:r>
              <a:rPr lang="en-US" altLang="en-US" smtClean="0"/>
              <a:t>In 1921, researchers thought they could find the cure for the “sugar disease” in the pancreas of dogs. </a:t>
            </a:r>
          </a:p>
          <a:p>
            <a:endParaRPr lang="en-US" altLang="en-US" smtClean="0"/>
          </a:p>
          <a:p>
            <a:r>
              <a:rPr lang="en-US" altLang="en-US" smtClean="0"/>
              <a:t>They isolated insulin and it lowered blood sugar in diabetic dogs. </a:t>
            </a:r>
          </a:p>
          <a:p>
            <a:endParaRPr lang="en-US" altLang="en-US" smtClean="0"/>
          </a:p>
          <a:p>
            <a:endParaRPr lang="en-US" altLang="en-US" smtClean="0"/>
          </a:p>
          <a:p>
            <a:endParaRPr lang="en-US" alt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53600" indent="-28984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159386" indent="-231877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23140" indent="-231877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086895" indent="-231877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550649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014404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478158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3941912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Animal Uses-medical research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After some preparation they got insulin ready for human use.</a:t>
            </a: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Photo courtesy of Eli Lilly and Company Archives. Copyright Eli Lilly and Company. All Rights Reserved.</a:t>
            </a: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In 1922, when Leonard Thompson was 14 years old, he was dying of diabetes. The newly found insulin saved his life. </a:t>
            </a: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smtClean="0"/>
              <a:t>Animal Uses-medical research</a:t>
            </a:r>
          </a:p>
          <a:p>
            <a:r>
              <a:rPr lang="en-US" altLang="en-US" smtClean="0"/>
              <a:t>After some preparation they got insulin ready for human use.</a:t>
            </a:r>
          </a:p>
          <a:p>
            <a:endParaRPr lang="en-US" altLang="en-US" smtClean="0"/>
          </a:p>
          <a:p>
            <a:endParaRPr lang="en-US" altLang="en-US" smtClean="0"/>
          </a:p>
          <a:p>
            <a:endParaRPr lang="en-US" altLang="en-US" smtClean="0"/>
          </a:p>
          <a:p>
            <a:r>
              <a:rPr lang="en-US" altLang="en-US" smtClean="0"/>
              <a:t>Photo courtesy of Eli Lilly and Company Archives. Copyright Eli Lilly and Company. All Rights Reserved.</a:t>
            </a:r>
          </a:p>
          <a:p>
            <a:endParaRPr lang="en-US" altLang="en-US" smtClean="0"/>
          </a:p>
          <a:p>
            <a:r>
              <a:rPr lang="en-US" altLang="en-US" smtClean="0"/>
              <a:t>In 1922, when Leonard Thompson was 14 years old, he was dying of diabetes. The newly found insulin saved his life. </a:t>
            </a:r>
          </a:p>
          <a:p>
            <a:endParaRPr lang="en-US" altLang="en-US" smtClean="0"/>
          </a:p>
          <a:p>
            <a:endParaRPr lang="en-US" altLang="en-US" smtClean="0"/>
          </a:p>
          <a:p>
            <a:endParaRPr lang="en-US" alt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53600" indent="-28984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159386" indent="-231877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23140" indent="-231877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086895" indent="-231877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550649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014404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478158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3941912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Animal Uses-medical research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Until the 1980’s, insulin was extracted from the pancreas of pigs and cattle. 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Pig insulin was the closest to human insulin</a:t>
            </a: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Now human insulin is made by rDNA technology. DNA that makes insulin is grown inside bacteria or yeast cells. No animals needed.</a:t>
            </a: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smtClean="0"/>
              <a:t>Animal Uses-medical research</a:t>
            </a:r>
          </a:p>
          <a:p>
            <a:r>
              <a:rPr lang="en-US" altLang="en-US" smtClean="0"/>
              <a:t>Until the 1980’s, insulin was extracted from the pancreas of pigs and cattle. </a:t>
            </a:r>
          </a:p>
          <a:p>
            <a:r>
              <a:rPr lang="en-US" altLang="en-US" smtClean="0"/>
              <a:t>Pig insulin was the closest to human insulin</a:t>
            </a:r>
          </a:p>
          <a:p>
            <a:endParaRPr lang="en-US" altLang="en-US" smtClean="0"/>
          </a:p>
          <a:p>
            <a:endParaRPr lang="en-US" altLang="en-US" smtClean="0"/>
          </a:p>
          <a:p>
            <a:endParaRPr lang="en-US" altLang="en-US" smtClean="0"/>
          </a:p>
          <a:p>
            <a:endParaRPr lang="en-US" altLang="en-US" smtClean="0"/>
          </a:p>
          <a:p>
            <a:endParaRPr lang="en-US" altLang="en-US" smtClean="0"/>
          </a:p>
          <a:p>
            <a:r>
              <a:rPr lang="en-US" altLang="en-US" smtClean="0"/>
              <a:t>Now human insulin is made by rDNA technology. DNA that makes insulin is grown inside bacteria or yeast cells. No animals needed.</a:t>
            </a:r>
          </a:p>
          <a:p>
            <a:endParaRPr lang="en-US" altLang="en-US" smtClean="0"/>
          </a:p>
          <a:p>
            <a:endParaRPr lang="en-US" alt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53600" indent="-28984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159386" indent="-231877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23140" indent="-231877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086895" indent="-231877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550649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014404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478158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3941912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Animal Uses-medical research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Diabetic dog game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Diabetic Dog Game</a:t>
            </a: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smtClean="0"/>
              <a:t>Animal Uses-medical research</a:t>
            </a:r>
          </a:p>
          <a:p>
            <a:r>
              <a:rPr lang="en-US" altLang="en-US" smtClean="0"/>
              <a:t>Diabetic dog game</a:t>
            </a:r>
          </a:p>
          <a:p>
            <a:r>
              <a:rPr lang="en-US" altLang="en-US" smtClean="0"/>
              <a:t>Diabetic Dog Game</a:t>
            </a:r>
          </a:p>
          <a:p>
            <a:endParaRPr lang="en-US" altLang="en-US" smtClean="0"/>
          </a:p>
          <a:p>
            <a:endParaRPr lang="en-US" altLang="en-US" smtClean="0"/>
          </a:p>
          <a:p>
            <a:endParaRPr lang="en-US" alt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53600" indent="-28984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159386" indent="-231877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23140" indent="-231877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086895" indent="-231877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550649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014404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478158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3941912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Animal Uses-medical research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Animals can help as a step in many new technologies. </a:t>
            </a: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Such as growing new body parts!</a:t>
            </a: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Nova-Replacing Body Parts</a:t>
            </a: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smtClean="0"/>
              <a:t>Animal Uses-medical research</a:t>
            </a:r>
          </a:p>
          <a:p>
            <a:r>
              <a:rPr lang="en-US" altLang="en-US" smtClean="0"/>
              <a:t>Animals can help as a step in many new technologies. </a:t>
            </a:r>
          </a:p>
          <a:p>
            <a:endParaRPr lang="en-US" altLang="en-US" smtClean="0"/>
          </a:p>
          <a:p>
            <a:r>
              <a:rPr lang="en-US" altLang="en-US" smtClean="0"/>
              <a:t>Such as growing new body parts!</a:t>
            </a:r>
          </a:p>
          <a:p>
            <a:endParaRPr lang="en-US" altLang="en-US" smtClean="0"/>
          </a:p>
          <a:p>
            <a:endParaRPr lang="en-US" altLang="en-US" smtClean="0"/>
          </a:p>
          <a:p>
            <a:endParaRPr lang="en-US" altLang="en-US" smtClean="0"/>
          </a:p>
          <a:p>
            <a:r>
              <a:rPr lang="en-US" altLang="en-US" smtClean="0"/>
              <a:t>Nova-Replacing Body Parts</a:t>
            </a:r>
          </a:p>
          <a:p>
            <a:endParaRPr lang="en-US" alt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53600" indent="-28984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159386" indent="-231877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23140" indent="-231877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086895" indent="-231877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550649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014404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478158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3941912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Animal Uses-medicine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China and other countries use animals for traditional medicines. 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Tradition is hard to break</a:t>
            </a: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Tiger bones- used in wines, plasters, and medicines to treat arthritis and other joint ailments.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Only 3000-4000 tigers left</a:t>
            </a: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Rhino horn- used to treat fever, convulsions, and delirium.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Only 5000 Black Rhinos left</a:t>
            </a: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smtClean="0"/>
              <a:t>Animal Uses-medicine</a:t>
            </a:r>
          </a:p>
          <a:p>
            <a:r>
              <a:rPr lang="en-US" altLang="en-US" smtClean="0"/>
              <a:t>China and other countries use animals for traditional medicines. </a:t>
            </a:r>
          </a:p>
          <a:p>
            <a:r>
              <a:rPr lang="en-US" altLang="en-US" smtClean="0"/>
              <a:t>Tradition is hard to break</a:t>
            </a:r>
          </a:p>
          <a:p>
            <a:endParaRPr lang="en-US" altLang="en-US" smtClean="0"/>
          </a:p>
          <a:p>
            <a:endParaRPr lang="en-US" altLang="en-US" smtClean="0"/>
          </a:p>
          <a:p>
            <a:endParaRPr lang="en-US" altLang="en-US" smtClean="0"/>
          </a:p>
          <a:p>
            <a:endParaRPr lang="en-US" altLang="en-US" smtClean="0"/>
          </a:p>
          <a:p>
            <a:endParaRPr lang="en-US" altLang="en-US" smtClean="0"/>
          </a:p>
          <a:p>
            <a:r>
              <a:rPr lang="en-US" altLang="en-US" smtClean="0"/>
              <a:t>Tiger bones- used in wines, plasters, and medicines to treat arthritis and other joint ailments.</a:t>
            </a:r>
          </a:p>
          <a:p>
            <a:r>
              <a:rPr lang="en-US" altLang="en-US" smtClean="0"/>
              <a:t>Only 3000-4000 tigers left</a:t>
            </a:r>
          </a:p>
          <a:p>
            <a:endParaRPr lang="en-US" altLang="en-US" smtClean="0"/>
          </a:p>
          <a:p>
            <a:r>
              <a:rPr lang="en-US" altLang="en-US" smtClean="0"/>
              <a:t>Rhino horn- used to treat fever, convulsions, and delirium.</a:t>
            </a:r>
          </a:p>
          <a:p>
            <a:r>
              <a:rPr lang="en-US" altLang="en-US" smtClean="0"/>
              <a:t>Only 5000 Black Rhinos left</a:t>
            </a:r>
          </a:p>
          <a:p>
            <a:endParaRPr lang="en-US" alt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 useBgFill="1">
        <p:nvSpPr>
          <p:cNvPr id="5" name="Rounded Rectangle 4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712075" y="3136900"/>
            <a:ext cx="911225" cy="2074863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6088" y="3055938"/>
            <a:ext cx="6946900" cy="22447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41338" y="4559300"/>
            <a:ext cx="6756400" cy="663575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9750" y="3140075"/>
            <a:ext cx="6759575" cy="207645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688" y="4625975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5D9180CA-F7D6-49C2-A7FC-A04644F0040D}" type="slidenum">
              <a:rPr lang="en-US">
                <a:solidFill>
                  <a:srgbClr val="93A299">
                    <a:lumMod val="50000"/>
                  </a:srgbClr>
                </a:solidFill>
              </a:rPr>
              <a:pPr>
                <a:defRPr/>
              </a:pPr>
              <a:t>‹№›</a:t>
            </a:fld>
            <a:endParaRPr lang="en-US">
              <a:solidFill>
                <a:srgbClr val="93A299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587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8A7B0-6B51-40B2-8D54-C2A531C091EC}" type="slidenum">
              <a:rPr lang="en-US">
                <a:solidFill>
                  <a:srgbClr val="564B3C"/>
                </a:solidFill>
              </a:rPr>
              <a:pPr>
                <a:defRPr/>
              </a:pPr>
              <a:t>‹№›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103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61175" y="228600"/>
            <a:ext cx="1860550" cy="6122988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954838" y="350838"/>
            <a:ext cx="1673225" cy="5876925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036C3-A2E7-4E3C-B301-C8FF1A66C8E6}" type="slidenum">
              <a:rPr lang="en-US">
                <a:solidFill>
                  <a:srgbClr val="564B3C"/>
                </a:solidFill>
              </a:rPr>
              <a:pPr>
                <a:defRPr/>
              </a:pPr>
              <a:t>‹№›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7008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09600"/>
            <a:ext cx="73787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09625" y="2214563"/>
            <a:ext cx="7958138" cy="1863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9625" y="4230688"/>
            <a:ext cx="7958138" cy="1865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5BF17-15A8-4B32-AAB5-C4168678152B}" type="slidenum">
              <a:rPr lang="en-US">
                <a:solidFill>
                  <a:srgbClr val="564B3C"/>
                </a:solidFill>
              </a:rPr>
              <a:pPr>
                <a:defRPr/>
              </a:pPr>
              <a:t>‹№›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97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743D0-8512-4A92-BB60-3AFDA53B7813}" type="slidenum">
              <a:rPr lang="en-US">
                <a:solidFill>
                  <a:srgbClr val="564B3C"/>
                </a:solidFill>
              </a:rPr>
              <a:pPr>
                <a:defRPr/>
              </a:pPr>
              <a:t>‹№›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706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 useBgFill="1">
        <p:nvSpPr>
          <p:cNvPr id="5" name="Rounded Rectangle 4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68325" y="3048000"/>
            <a:ext cx="8032750" cy="22447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6275" y="4541838"/>
            <a:ext cx="7816850" cy="663575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76275" y="3124200"/>
            <a:ext cx="7816850" cy="2078038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F4E96-1EB6-41CB-8D36-32F8109A6259}" type="slidenum">
              <a:rPr lang="en-US">
                <a:solidFill>
                  <a:srgbClr val="564B3C"/>
                </a:solidFill>
              </a:rPr>
              <a:pPr>
                <a:defRPr/>
              </a:pPr>
              <a:t>‹№›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624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7D25A-4374-4A1A-B998-045A92C58E12}" type="slidenum">
              <a:rPr lang="en-US">
                <a:solidFill>
                  <a:srgbClr val="564B3C"/>
                </a:solidFill>
              </a:rPr>
              <a:pPr>
                <a:defRPr/>
              </a:pPr>
              <a:t>‹№›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503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A175C-7A38-4955-9258-BD6E1F9F79AD}" type="slidenum">
              <a:rPr lang="en-US">
                <a:solidFill>
                  <a:srgbClr val="564B3C"/>
                </a:solidFill>
              </a:rPr>
              <a:pPr>
                <a:defRPr/>
              </a:pPr>
              <a:t>‹№›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990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C95BF-155A-4CE1-A887-9B7D803DD3AE}" type="slidenum">
              <a:rPr lang="en-US">
                <a:solidFill>
                  <a:srgbClr val="564B3C"/>
                </a:solidFill>
              </a:rPr>
              <a:pPr>
                <a:defRPr/>
              </a:pPr>
              <a:t>‹№›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468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 useBgFill="1">
        <p:nvSpPr>
          <p:cNvPr id="3" name="Rounded Rectangle 2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C8EA3-4274-49CC-8790-CC4F1DC98D1C}" type="slidenum">
              <a:rPr lang="en-US">
                <a:solidFill>
                  <a:srgbClr val="564B3C"/>
                </a:solidFill>
              </a:rPr>
              <a:pPr>
                <a:defRPr/>
              </a:pPr>
              <a:t>‹№›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439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 useBgFill="1">
        <p:nvSpPr>
          <p:cNvPr id="6" name="Rounded Rectangle 5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6275" y="1643063"/>
            <a:ext cx="2484438" cy="3233737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/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0CA41-FF31-49A3-9849-B6CFFEF9348D}" type="slidenum">
              <a:rPr lang="en-US">
                <a:solidFill>
                  <a:srgbClr val="564B3C"/>
                </a:solidFill>
              </a:rPr>
              <a:pPr>
                <a:defRPr/>
              </a:pPr>
              <a:t>‹№›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081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 useBgFill="1">
        <p:nvSpPr>
          <p:cNvPr id="6" name="Rounded Rectangle 5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0" y="5029200"/>
            <a:ext cx="7600950" cy="12033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14400" y="5638800"/>
            <a:ext cx="7327900" cy="452438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04838" y="5075238"/>
            <a:ext cx="7947025" cy="1096962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B56CE-FE7B-4CA6-80A2-DCD1B193D857}" type="slidenum">
              <a:rPr lang="en-US">
                <a:solidFill>
                  <a:srgbClr val="564B3C"/>
                </a:solidFill>
              </a:rPr>
              <a:pPr>
                <a:defRPr/>
              </a:pPr>
              <a:t>‹№›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441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52600"/>
            <a:ext cx="8229600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564B3C"/>
              </a:solidFill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564B3C"/>
                </a:solidFill>
                <a:latin typeface="Times New Roman" pitchFamily="18" charset="0"/>
              </a:rPr>
              <a:t>www.sliderbase.com</a:t>
            </a:r>
            <a:endParaRPr lang="en-US">
              <a:solidFill>
                <a:srgbClr val="564B3C"/>
              </a:solidFill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58AFB8-F69C-4EEB-A3B8-10340B291160}" type="slidenum">
              <a:rPr lang="en-US">
                <a:solidFill>
                  <a:srgbClr val="564B3C"/>
                </a:solidFill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‹№›</a:t>
            </a:fld>
            <a:endParaRPr lang="en-US">
              <a:solidFill>
                <a:srgbClr val="564B3C"/>
              </a:solidFill>
              <a:latin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3063" y="373063"/>
            <a:ext cx="8380412" cy="1117600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5450" y="407988"/>
            <a:ext cx="8261350" cy="1039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534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500" kern="1200" cap="all">
          <a:solidFill>
            <a:srgbClr val="6B7D7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rgbClr val="B5AE53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848058"/>
        </a:buClr>
        <a:buFont typeface="Arial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E8B54D"/>
        </a:buClr>
        <a:buFont typeface="Arial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kids4research.org/mouse%20in%20hand%20facing%20left.jpg&amp;imgrefurl=http://www.kids4research.org/&amp;h=1058&amp;w=1050&amp;sz=242&amp;hl=en&amp;start=15&amp;um=1&amp;tbnid=JO4hJAZbVFhWyM:&amp;tbnh=150&amp;tbnw=149&amp;prev=/images?q%3Danimal%2Bscience%26um%3D1%26hl%3Den%26rlz%3D1T4RNWN_enUS276US276%26sa%3DN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obelprize.org/educational/medicine/insulin/game/insulin.html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pbs.org/wgbh/nova/body/replacing-body-parts.html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Animal Uses-Food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4800" y="2438400"/>
            <a:ext cx="8458200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>
                <a:solidFill>
                  <a:srgbClr val="564B3C"/>
                </a:solidFill>
                <a:cs typeface="Arial" charset="0"/>
              </a:rPr>
              <a:t>How can you tell if an egg is boiled or not?</a:t>
            </a:r>
          </a:p>
          <a:p>
            <a:pPr lvl="1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en-US" sz="2800" dirty="0">
              <a:solidFill>
                <a:prstClr val="black"/>
              </a:solidFill>
              <a:latin typeface="Times New Roman" pitchFamily="18" charset="0"/>
              <a:cs typeface="Arial" charset="0"/>
            </a:endParaRPr>
          </a:p>
          <a:p>
            <a:pPr marL="411163" lvl="1"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i="1" dirty="0">
                <a:solidFill>
                  <a:prstClr val="black"/>
                </a:solidFill>
                <a:latin typeface="Century Schoolbook" panose="02040604050505020304" pitchFamily="18" charset="0"/>
                <a:cs typeface="Arial" charset="0"/>
              </a:rPr>
              <a:t>The incredible, edible EGG!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876800"/>
            <a:ext cx="2336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3358" y="4827847"/>
            <a:ext cx="2133600" cy="1850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803673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24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Animal Uses-medicine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52400" y="1828800"/>
            <a:ext cx="51816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97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5AE53"/>
              </a:buClr>
              <a:buFont typeface="Arial" charset="0"/>
              <a:buChar char="•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79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8058"/>
              </a:buClr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1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  <a:buClr>
                <a:srgbClr val="93A299"/>
              </a:buClr>
            </a:pPr>
            <a:r>
              <a:rPr lang="en-US" altLang="en-US" sz="2800" dirty="0" smtClean="0">
                <a:solidFill>
                  <a:srgbClr val="564B3C"/>
                </a:solidFill>
              </a:rPr>
              <a:t>China and other countries use animals for traditional medicines. </a:t>
            </a:r>
          </a:p>
          <a:p>
            <a:pPr lvl="1" eaLnBrk="1" hangingPunct="1">
              <a:lnSpc>
                <a:spcPct val="80000"/>
              </a:lnSpc>
              <a:buClr>
                <a:srgbClr val="CF543F"/>
              </a:buClr>
            </a:pPr>
            <a:r>
              <a:rPr lang="en-US" altLang="en-US" dirty="0" smtClean="0">
                <a:solidFill>
                  <a:srgbClr val="564B3C"/>
                </a:solidFill>
              </a:rPr>
              <a:t>Tradition is hard to break</a:t>
            </a:r>
          </a:p>
          <a:p>
            <a:pPr marL="411163" lvl="1" indent="0" eaLnBrk="1" hangingPunct="1">
              <a:lnSpc>
                <a:spcPct val="80000"/>
              </a:lnSpc>
              <a:buClr>
                <a:srgbClr val="CF543F"/>
              </a:buClr>
              <a:buFont typeface="Arial" charset="0"/>
              <a:buNone/>
            </a:pPr>
            <a:endParaRPr lang="en-US" altLang="en-US" dirty="0" smtClean="0">
              <a:solidFill>
                <a:srgbClr val="564B3C"/>
              </a:solidFill>
            </a:endParaRPr>
          </a:p>
          <a:p>
            <a:pPr marL="114300" indent="0" eaLnBrk="1" hangingPunct="1">
              <a:lnSpc>
                <a:spcPct val="80000"/>
              </a:lnSpc>
              <a:buClr>
                <a:srgbClr val="93A299"/>
              </a:buClr>
              <a:buFont typeface="Arial" charset="0"/>
              <a:buNone/>
            </a:pPr>
            <a:endParaRPr lang="en-US" altLang="en-US" sz="2800" dirty="0">
              <a:solidFill>
                <a:srgbClr val="564B3C"/>
              </a:solidFill>
            </a:endParaRPr>
          </a:p>
          <a:p>
            <a:pPr marL="114300" indent="0" eaLnBrk="1" hangingPunct="1">
              <a:lnSpc>
                <a:spcPct val="80000"/>
              </a:lnSpc>
              <a:buClr>
                <a:srgbClr val="93A299"/>
              </a:buClr>
              <a:buFont typeface="Arial" charset="0"/>
              <a:buNone/>
            </a:pPr>
            <a:endParaRPr lang="en-US" altLang="en-US" sz="2800" dirty="0" smtClean="0">
              <a:solidFill>
                <a:srgbClr val="564B3C"/>
              </a:solidFill>
            </a:endParaRPr>
          </a:p>
          <a:p>
            <a:pPr marL="411163" lvl="1" indent="0" eaLnBrk="1" hangingPunct="1">
              <a:lnSpc>
                <a:spcPct val="80000"/>
              </a:lnSpc>
              <a:buClr>
                <a:srgbClr val="CF543F"/>
              </a:buClr>
              <a:buFont typeface="Arial" charset="0"/>
              <a:buNone/>
            </a:pPr>
            <a:endParaRPr lang="en-US" altLang="en-US" sz="1600" dirty="0" smtClean="0">
              <a:solidFill>
                <a:srgbClr val="564B3C"/>
              </a:solidFill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52400" y="2874339"/>
            <a:ext cx="4572000" cy="379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97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5AE53"/>
              </a:buClr>
              <a:buFont typeface="Arial" charset="0"/>
              <a:buChar char="•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79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8058"/>
              </a:buClr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1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eaLnBrk="1" hangingPunct="1">
              <a:lnSpc>
                <a:spcPct val="80000"/>
              </a:lnSpc>
              <a:buClr>
                <a:srgbClr val="93A299"/>
              </a:buClr>
              <a:buFont typeface="Arial" charset="0"/>
              <a:buNone/>
            </a:pPr>
            <a:endParaRPr lang="en-US" altLang="en-US" sz="2800" dirty="0" smtClean="0">
              <a:solidFill>
                <a:srgbClr val="564B3C"/>
              </a:solidFill>
            </a:endParaRPr>
          </a:p>
          <a:p>
            <a:pPr eaLnBrk="1" hangingPunct="1">
              <a:lnSpc>
                <a:spcPct val="80000"/>
              </a:lnSpc>
              <a:buClr>
                <a:srgbClr val="93A299"/>
              </a:buClr>
            </a:pPr>
            <a:r>
              <a:rPr lang="en-US" altLang="en-US" sz="2800" b="1" dirty="0" smtClean="0">
                <a:solidFill>
                  <a:srgbClr val="564B3C"/>
                </a:solidFill>
              </a:rPr>
              <a:t>Black Bear- </a:t>
            </a:r>
            <a:r>
              <a:rPr lang="en-US" altLang="en-US" i="1" dirty="0" smtClean="0">
                <a:solidFill>
                  <a:srgbClr val="564B3C"/>
                </a:solidFill>
              </a:rPr>
              <a:t>Bear bile is used to treat liver problems and headaches</a:t>
            </a:r>
          </a:p>
          <a:p>
            <a:pPr lvl="1" eaLnBrk="1" hangingPunct="1">
              <a:lnSpc>
                <a:spcPct val="80000"/>
              </a:lnSpc>
              <a:buClr>
                <a:srgbClr val="CF543F"/>
              </a:buClr>
            </a:pPr>
            <a:r>
              <a:rPr lang="en-US" altLang="en-US" i="1" dirty="0" smtClean="0">
                <a:solidFill>
                  <a:srgbClr val="564B3C"/>
                </a:solidFill>
              </a:rPr>
              <a:t>Bear farms-painful and dangerous bile extraction</a:t>
            </a:r>
            <a:endParaRPr lang="en-US" altLang="en-US" dirty="0" smtClean="0">
              <a:solidFill>
                <a:srgbClr val="564B3C"/>
              </a:solidFill>
            </a:endParaRPr>
          </a:p>
          <a:p>
            <a:pPr eaLnBrk="1" hangingPunct="1">
              <a:lnSpc>
                <a:spcPct val="80000"/>
              </a:lnSpc>
              <a:buClr>
                <a:srgbClr val="93A299"/>
              </a:buClr>
            </a:pPr>
            <a:r>
              <a:rPr lang="en-US" altLang="en-US" sz="2800" b="1" dirty="0" smtClean="0">
                <a:solidFill>
                  <a:srgbClr val="564B3C"/>
                </a:solidFill>
              </a:rPr>
              <a:t>Seahorses</a:t>
            </a:r>
            <a:r>
              <a:rPr lang="en-US" altLang="en-US" sz="2800" dirty="0" smtClean="0">
                <a:solidFill>
                  <a:srgbClr val="564B3C"/>
                </a:solidFill>
              </a:rPr>
              <a:t>- </a:t>
            </a:r>
            <a:r>
              <a:rPr lang="en-US" altLang="en-US" i="1" dirty="0" smtClean="0">
                <a:solidFill>
                  <a:srgbClr val="564B3C"/>
                </a:solidFill>
              </a:rPr>
              <a:t>used</a:t>
            </a:r>
            <a:r>
              <a:rPr lang="en-US" altLang="en-US" sz="2800" dirty="0" smtClean="0">
                <a:solidFill>
                  <a:srgbClr val="564B3C"/>
                </a:solidFill>
              </a:rPr>
              <a:t> </a:t>
            </a:r>
            <a:r>
              <a:rPr lang="en-US" i="1" dirty="0">
                <a:solidFill>
                  <a:srgbClr val="564B3C"/>
                </a:solidFill>
              </a:rPr>
              <a:t>to treat </a:t>
            </a:r>
            <a:r>
              <a:rPr lang="en-US" i="1" dirty="0" smtClean="0">
                <a:solidFill>
                  <a:srgbClr val="564B3C"/>
                </a:solidFill>
              </a:rPr>
              <a:t>kidney and circulatory problems</a:t>
            </a:r>
          </a:p>
          <a:p>
            <a:pPr lvl="1" eaLnBrk="1" hangingPunct="1">
              <a:lnSpc>
                <a:spcPct val="80000"/>
              </a:lnSpc>
              <a:buClr>
                <a:srgbClr val="CF543F"/>
              </a:buClr>
            </a:pPr>
            <a:r>
              <a:rPr lang="en-US" altLang="en-US" i="1" dirty="0" smtClean="0">
                <a:solidFill>
                  <a:srgbClr val="564B3C"/>
                </a:solidFill>
              </a:rPr>
              <a:t>32 countries harvest over 20,000,000 Seahorses/year!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6995" y="1828800"/>
            <a:ext cx="3509978" cy="2291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087" y="4357688"/>
            <a:ext cx="3560886" cy="231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344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Animal Uses-by-products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752600"/>
            <a:ext cx="8610600" cy="4373563"/>
          </a:xfrm>
        </p:spPr>
        <p:txBody>
          <a:bodyPr/>
          <a:lstStyle/>
          <a:p>
            <a:pPr eaLnBrk="1" hangingPunct="1"/>
            <a:r>
              <a:rPr lang="en-US" altLang="en-US" sz="2800" b="1" dirty="0"/>
              <a:t>Bone</a:t>
            </a:r>
            <a:r>
              <a:rPr lang="en-US" altLang="en-US" sz="2800" dirty="0"/>
              <a:t> – </a:t>
            </a:r>
            <a:r>
              <a:rPr lang="en-US" altLang="en-US" dirty="0"/>
              <a:t>buttons, mineral supplement for livestock </a:t>
            </a:r>
            <a:r>
              <a:rPr lang="en-US" altLang="en-US" dirty="0" smtClean="0"/>
              <a:t>feed</a:t>
            </a:r>
          </a:p>
          <a:p>
            <a:pPr marL="342900" lvl="1" eaLnBrk="1" hangingPunct="1">
              <a:buClr>
                <a:schemeClr val="accent1"/>
              </a:buClr>
            </a:pPr>
            <a:r>
              <a:rPr lang="en-US" altLang="en-US" sz="2800" b="1" dirty="0" smtClean="0"/>
              <a:t>Fat</a:t>
            </a:r>
            <a:r>
              <a:rPr lang="en-US" altLang="en-US" sz="2400" dirty="0" smtClean="0"/>
              <a:t>- </a:t>
            </a:r>
            <a:r>
              <a:rPr lang="en-US" altLang="en-US" sz="2400" dirty="0"/>
              <a:t>chemicals, creams, lubricants, soaps, </a:t>
            </a:r>
            <a:r>
              <a:rPr lang="en-US" altLang="en-US" sz="2400" dirty="0" smtClean="0"/>
              <a:t>food</a:t>
            </a:r>
          </a:p>
          <a:p>
            <a:pPr marL="342900" lvl="1" eaLnBrk="1" hangingPunct="1">
              <a:buClr>
                <a:schemeClr val="accent1"/>
              </a:buClr>
            </a:pPr>
            <a:r>
              <a:rPr lang="en-US" altLang="en-US" sz="2800" b="1" dirty="0"/>
              <a:t>Glands</a:t>
            </a:r>
            <a:r>
              <a:rPr lang="en-US" altLang="en-US" sz="2400" dirty="0"/>
              <a:t> - medicines, food additives</a:t>
            </a:r>
          </a:p>
          <a:p>
            <a:pPr marL="342900" lvl="1" eaLnBrk="1" hangingPunct="1">
              <a:buClr>
                <a:schemeClr val="accent1"/>
              </a:buClr>
            </a:pPr>
            <a:endParaRPr lang="en-US" altLang="en-US" sz="2400" dirty="0"/>
          </a:p>
          <a:p>
            <a:pPr eaLnBrk="1" hangingPunct="1"/>
            <a:endParaRPr lang="en-US" altLang="en-US" sz="2800" dirty="0" smtClean="0"/>
          </a:p>
          <a:p>
            <a:pPr marL="411163" lvl="1" indent="0" eaLnBrk="1" hangingPunct="1">
              <a:buNone/>
            </a:pPr>
            <a:endParaRPr lang="en-US" altLang="en-US" sz="2400" dirty="0" smtClean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795" y="3886200"/>
            <a:ext cx="3107987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4354257"/>
            <a:ext cx="4457700" cy="2213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57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Animal Uses-by-products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1"/>
            <a:ext cx="8229600" cy="1066800"/>
          </a:xfrm>
        </p:spPr>
        <p:txBody>
          <a:bodyPr/>
          <a:lstStyle/>
          <a:p>
            <a:pPr eaLnBrk="1" hangingPunct="1"/>
            <a:r>
              <a:rPr lang="en-US" altLang="en-US" sz="2400" b="1" dirty="0" smtClean="0"/>
              <a:t>Collagen</a:t>
            </a:r>
            <a:r>
              <a:rPr lang="en-US" altLang="en-US" sz="2400" dirty="0" smtClean="0"/>
              <a:t> </a:t>
            </a:r>
            <a:r>
              <a:rPr lang="en-US" altLang="en-US" sz="2400" dirty="0"/>
              <a:t>- (connective tissue in joints, skin, bone) makes glue &amp; </a:t>
            </a:r>
            <a:r>
              <a:rPr lang="en-US" altLang="en-US" sz="2400" dirty="0" smtClean="0"/>
              <a:t>gelatin</a:t>
            </a:r>
          </a:p>
          <a:p>
            <a:pPr marL="114300" indent="0" eaLnBrk="1" hangingPunct="1">
              <a:buNone/>
            </a:pPr>
            <a:endParaRPr lang="en-US" altLang="en-US" sz="2400" dirty="0" smtClean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290" y="3048000"/>
            <a:ext cx="4573230" cy="3386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4953000"/>
            <a:ext cx="1781175" cy="1656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0160" y="2388393"/>
            <a:ext cx="2663406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838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Animal Uses-by-products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373563"/>
          </a:xfrm>
        </p:spPr>
        <p:txBody>
          <a:bodyPr/>
          <a:lstStyle/>
          <a:p>
            <a:pPr marL="114300" indent="0" eaLnBrk="1" hangingPunct="1">
              <a:buNone/>
            </a:pPr>
            <a:endParaRPr lang="en-US" altLang="en-US" sz="2400" dirty="0" smtClean="0"/>
          </a:p>
          <a:p>
            <a:pPr eaLnBrk="1" hangingPunct="1"/>
            <a:r>
              <a:rPr lang="en-US" altLang="en-US" sz="2400" b="1" dirty="0" smtClean="0"/>
              <a:t>Intestinal </a:t>
            </a:r>
            <a:r>
              <a:rPr lang="en-US" altLang="en-US" sz="2400" b="1" dirty="0"/>
              <a:t>&amp; Stomach tissue</a:t>
            </a:r>
            <a:r>
              <a:rPr lang="en-US" altLang="en-US" sz="2400" dirty="0"/>
              <a:t> –”Catgut” surgical sutures, strings for </a:t>
            </a:r>
            <a:r>
              <a:rPr lang="en-US" altLang="en-US" sz="2400" dirty="0" smtClean="0"/>
              <a:t>musical instruments </a:t>
            </a:r>
            <a:r>
              <a:rPr lang="en-US" altLang="en-US" sz="2400" dirty="0"/>
              <a:t>&amp; sports </a:t>
            </a:r>
            <a:r>
              <a:rPr lang="en-US" altLang="en-US" dirty="0" smtClean="0"/>
              <a:t>equipment</a:t>
            </a:r>
            <a:r>
              <a:rPr lang="en-US" altLang="en-US" sz="2400" dirty="0" smtClean="0"/>
              <a:t>, </a:t>
            </a:r>
            <a:r>
              <a:rPr lang="en-US" altLang="en-US" sz="2400" dirty="0"/>
              <a:t>natural casings for hotdogs/sausage</a:t>
            </a:r>
            <a:endParaRPr lang="en-US" altLang="en-US" sz="2800" dirty="0"/>
          </a:p>
          <a:p>
            <a:pPr eaLnBrk="1" hangingPunct="1"/>
            <a:endParaRPr lang="en-US" altLang="en-US" sz="2800" dirty="0" smtClean="0"/>
          </a:p>
          <a:p>
            <a:pPr lvl="1" eaLnBrk="1" hangingPunct="1"/>
            <a:endParaRPr lang="en-US" altLang="en-US" sz="2400" dirty="0" smtClean="0"/>
          </a:p>
          <a:p>
            <a:pPr lvl="1" eaLnBrk="1" hangingPunct="1">
              <a:buFont typeface="Wingdings" pitchFamily="2" charset="2"/>
              <a:buNone/>
            </a:pPr>
            <a:endParaRPr lang="en-US" altLang="en-US" sz="2400" dirty="0" smtClean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86200"/>
            <a:ext cx="3810000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649980" y="4072890"/>
            <a:ext cx="3383280" cy="1691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019550"/>
            <a:ext cx="238125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86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1 Main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History of Animals</a:t>
            </a:r>
            <a:r>
              <a:rPr lang="en-US" dirty="0" smtClean="0"/>
              <a:t>- first forms of life, vertebrates, how small mammals survived the extinction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u="sng" dirty="0" smtClean="0"/>
              <a:t>Domestication</a:t>
            </a:r>
            <a:r>
              <a:rPr lang="en-US" dirty="0" smtClean="0"/>
              <a:t>-What, when, how, why-for all animals covered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u="sng" dirty="0" smtClean="0"/>
              <a:t>Results of domestication</a:t>
            </a:r>
            <a:r>
              <a:rPr lang="en-US" dirty="0" smtClean="0"/>
              <a:t>-”We created monsters!”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u="sng" dirty="0" smtClean="0"/>
              <a:t>Animal Uses</a:t>
            </a:r>
            <a:r>
              <a:rPr lang="en-US" dirty="0" smtClean="0"/>
              <a:t>-Food, fiber, labor, medicine, research, by-products, pets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998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1 Main vocab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Animal Science</a:t>
            </a:r>
          </a:p>
          <a:p>
            <a:r>
              <a:rPr lang="en-US" dirty="0" smtClean="0"/>
              <a:t>Vertebrate/Invertebrate</a:t>
            </a:r>
          </a:p>
          <a:p>
            <a:r>
              <a:rPr lang="en-US" dirty="0" smtClean="0"/>
              <a:t>Livestock</a:t>
            </a:r>
          </a:p>
          <a:p>
            <a:r>
              <a:rPr lang="en-US" dirty="0" smtClean="0"/>
              <a:t>Wild</a:t>
            </a:r>
          </a:p>
          <a:p>
            <a:r>
              <a:rPr lang="en-US" dirty="0" smtClean="0"/>
              <a:t>Feral</a:t>
            </a:r>
          </a:p>
          <a:p>
            <a:r>
              <a:rPr lang="en-US" dirty="0" smtClean="0"/>
              <a:t>Tame</a:t>
            </a:r>
          </a:p>
          <a:p>
            <a:r>
              <a:rPr lang="en-US" dirty="0" smtClean="0"/>
              <a:t>Raised in captivity</a:t>
            </a:r>
          </a:p>
          <a:p>
            <a:r>
              <a:rPr lang="en-US" dirty="0" smtClean="0"/>
              <a:t>Raised commercially</a:t>
            </a:r>
          </a:p>
          <a:p>
            <a:r>
              <a:rPr lang="en-US" dirty="0" smtClean="0"/>
              <a:t>Hybrid</a:t>
            </a:r>
          </a:p>
          <a:p>
            <a:endParaRPr lang="en-US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972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Animal Uses-Food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1"/>
            <a:ext cx="8229600" cy="1459062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3200" b="1" dirty="0" smtClean="0"/>
              <a:t>What is another protein source that is produced by animal?</a:t>
            </a:r>
          </a:p>
          <a:p>
            <a:pPr lvl="1" eaLnBrk="1" hangingPunct="1">
              <a:lnSpc>
                <a:spcPct val="90000"/>
              </a:lnSpc>
            </a:pPr>
            <a:endParaRPr lang="en-US" altLang="en-US" sz="3200" b="1" dirty="0"/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en-US" sz="3200" b="1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3200" b="1" dirty="0" smtClean="0"/>
              <a:t>	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8258" y="2895600"/>
            <a:ext cx="7543800" cy="169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3200" b="1" dirty="0">
                <a:solidFill>
                  <a:srgbClr val="564B3C"/>
                </a:solidFill>
                <a:cs typeface="Arial" charset="0"/>
              </a:rPr>
              <a:t>Eggs</a:t>
            </a:r>
          </a:p>
          <a:p>
            <a:pPr lvl="1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en-US" sz="2800" dirty="0">
              <a:solidFill>
                <a:prstClr val="black"/>
              </a:solidFill>
              <a:latin typeface="Times New Roman" pitchFamily="18" charset="0"/>
              <a:cs typeface="Arial" charset="0"/>
            </a:endParaRPr>
          </a:p>
          <a:p>
            <a:pPr lvl="1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en-US" sz="2800" dirty="0">
              <a:solidFill>
                <a:prstClr val="black"/>
              </a:solidFill>
              <a:latin typeface="Times New Roman" pitchFamily="18" charset="0"/>
              <a:cs typeface="Arial" charset="0"/>
            </a:endParaRPr>
          </a:p>
          <a:p>
            <a:pPr marL="411163" lvl="1"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i="1" dirty="0">
                <a:solidFill>
                  <a:prstClr val="black"/>
                </a:solidFill>
                <a:latin typeface="Century Schoolbook" panose="02040604050505020304" pitchFamily="18" charset="0"/>
                <a:cs typeface="Arial" charset="0"/>
              </a:rPr>
              <a:t>The incredible, edible EGG!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876800"/>
            <a:ext cx="2336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3358" y="4827847"/>
            <a:ext cx="2133600" cy="1850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803673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02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Animal Uses-medical research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1"/>
            <a:ext cx="8229600" cy="685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800" b="1" dirty="0" smtClean="0"/>
              <a:t>Why do medical research with animals?</a:t>
            </a:r>
          </a:p>
          <a:p>
            <a:pPr marL="411163" lvl="1" indent="0" eaLnBrk="1" hangingPunct="1">
              <a:lnSpc>
                <a:spcPct val="80000"/>
              </a:lnSpc>
              <a:buNone/>
            </a:pPr>
            <a:endParaRPr lang="en-US" altLang="en-US" sz="1600" b="1" dirty="0" smtClean="0"/>
          </a:p>
        </p:txBody>
      </p:sp>
      <p:pic>
        <p:nvPicPr>
          <p:cNvPr id="80900" name="Picture 5" descr="mouse%2520in%2520hand%2520facing%2520left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644620"/>
            <a:ext cx="1952625" cy="1965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2230879"/>
            <a:ext cx="8229600" cy="2112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97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5AE53"/>
              </a:buClr>
              <a:buFont typeface="Arial" charset="0"/>
              <a:buChar char="•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79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8058"/>
              </a:buClr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1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eaLnBrk="1" hangingPunct="1">
              <a:lnSpc>
                <a:spcPct val="80000"/>
              </a:lnSpc>
              <a:buClr>
                <a:srgbClr val="CF543F"/>
              </a:buClr>
            </a:pPr>
            <a:r>
              <a:rPr lang="en-US" altLang="en-US" dirty="0" smtClean="0">
                <a:solidFill>
                  <a:srgbClr val="564B3C"/>
                </a:solidFill>
              </a:rPr>
              <a:t>Animals and people get many of the same illnesses</a:t>
            </a:r>
          </a:p>
          <a:p>
            <a:pPr marL="411163" lvl="1" indent="0" eaLnBrk="1" hangingPunct="1">
              <a:lnSpc>
                <a:spcPct val="80000"/>
              </a:lnSpc>
              <a:buClr>
                <a:srgbClr val="CF543F"/>
              </a:buClr>
              <a:buFont typeface="Arial" charset="0"/>
              <a:buNone/>
            </a:pPr>
            <a:endParaRPr lang="en-US" altLang="en-US" dirty="0" smtClean="0">
              <a:solidFill>
                <a:srgbClr val="564B3C"/>
              </a:solidFill>
            </a:endParaRPr>
          </a:p>
          <a:p>
            <a:pPr lvl="1" eaLnBrk="1" hangingPunct="1">
              <a:lnSpc>
                <a:spcPct val="80000"/>
              </a:lnSpc>
              <a:buClr>
                <a:srgbClr val="CF543F"/>
              </a:buClr>
            </a:pPr>
            <a:r>
              <a:rPr lang="en-US" altLang="en-US" dirty="0" smtClean="0">
                <a:solidFill>
                  <a:srgbClr val="564B3C"/>
                </a:solidFill>
              </a:rPr>
              <a:t>Certain types of animals can stand in for humans with particular diseases</a:t>
            </a:r>
          </a:p>
          <a:p>
            <a:pPr marL="411163" lvl="1" indent="0" eaLnBrk="1" hangingPunct="1">
              <a:lnSpc>
                <a:spcPct val="80000"/>
              </a:lnSpc>
              <a:buClr>
                <a:srgbClr val="CF543F"/>
              </a:buClr>
              <a:buFont typeface="Arial" charset="0"/>
              <a:buNone/>
            </a:pPr>
            <a:endParaRPr lang="en-US" altLang="en-US" dirty="0">
              <a:solidFill>
                <a:srgbClr val="564B3C"/>
              </a:solidFill>
            </a:endParaRPr>
          </a:p>
          <a:p>
            <a:pPr lvl="1" eaLnBrk="1" hangingPunct="1">
              <a:lnSpc>
                <a:spcPct val="80000"/>
              </a:lnSpc>
              <a:buClr>
                <a:srgbClr val="CF543F"/>
              </a:buClr>
            </a:pPr>
            <a:r>
              <a:rPr lang="en-US" altLang="en-US" dirty="0" smtClean="0">
                <a:solidFill>
                  <a:srgbClr val="564B3C"/>
                </a:solidFill>
              </a:rPr>
              <a:t>Information from these studies can help people and animals</a:t>
            </a:r>
            <a:endParaRPr lang="en-US" altLang="en-US" dirty="0">
              <a:solidFill>
                <a:srgbClr val="564B3C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4343400"/>
            <a:ext cx="220980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247" y="4324350"/>
            <a:ext cx="3429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84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Animal Uses-medical research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>
          <a:xfrm>
            <a:off x="434502" y="1676400"/>
            <a:ext cx="8229600" cy="685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800" b="1" dirty="0" smtClean="0"/>
              <a:t>Insulin was discovered from a dog!</a:t>
            </a:r>
          </a:p>
          <a:p>
            <a:pPr marL="411163" lvl="1" indent="0" eaLnBrk="1" hangingPunct="1">
              <a:lnSpc>
                <a:spcPct val="80000"/>
              </a:lnSpc>
              <a:buNone/>
            </a:pPr>
            <a:endParaRPr lang="en-US" altLang="en-US" sz="1600" b="1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2230879"/>
            <a:ext cx="8229600" cy="2112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97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5AE53"/>
              </a:buClr>
              <a:buFont typeface="Arial" charset="0"/>
              <a:buChar char="•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79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8058"/>
              </a:buClr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1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eaLnBrk="1" hangingPunct="1">
              <a:lnSpc>
                <a:spcPct val="80000"/>
              </a:lnSpc>
              <a:buClr>
                <a:srgbClr val="CF543F"/>
              </a:buClr>
            </a:pPr>
            <a:endParaRPr lang="en-US" altLang="en-US" dirty="0">
              <a:solidFill>
                <a:srgbClr val="564B3C"/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479898" y="2224397"/>
            <a:ext cx="8839200" cy="204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97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5AE53"/>
              </a:buClr>
              <a:buFont typeface="Arial" charset="0"/>
              <a:buChar char="•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79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8058"/>
              </a:buClr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1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eaLnBrk="1" hangingPunct="1">
              <a:lnSpc>
                <a:spcPct val="80000"/>
              </a:lnSpc>
              <a:buClr>
                <a:srgbClr val="CF543F"/>
              </a:buClr>
            </a:pPr>
            <a:r>
              <a:rPr lang="en-US" altLang="en-US" sz="2400" dirty="0" smtClean="0">
                <a:solidFill>
                  <a:srgbClr val="564B3C"/>
                </a:solidFill>
              </a:rPr>
              <a:t>In 1921, researchers thought they could find the cure for the “sugar disease” in the pancreas of dogs. </a:t>
            </a:r>
          </a:p>
          <a:p>
            <a:pPr marL="411163" lvl="1" indent="0" eaLnBrk="1" hangingPunct="1">
              <a:lnSpc>
                <a:spcPct val="80000"/>
              </a:lnSpc>
              <a:buClr>
                <a:srgbClr val="CF543F"/>
              </a:buClr>
              <a:buFont typeface="Arial" charset="0"/>
              <a:buNone/>
            </a:pPr>
            <a:endParaRPr lang="en-US" altLang="en-US" sz="2400" dirty="0" smtClean="0">
              <a:solidFill>
                <a:srgbClr val="564B3C"/>
              </a:solidFill>
            </a:endParaRPr>
          </a:p>
          <a:p>
            <a:pPr lvl="1" eaLnBrk="1" hangingPunct="1">
              <a:lnSpc>
                <a:spcPct val="80000"/>
              </a:lnSpc>
              <a:buClr>
                <a:srgbClr val="CF543F"/>
              </a:buClr>
            </a:pPr>
            <a:r>
              <a:rPr lang="en-US" altLang="en-US" sz="2400" dirty="0" smtClean="0">
                <a:solidFill>
                  <a:srgbClr val="564B3C"/>
                </a:solidFill>
              </a:rPr>
              <a:t>They isolated insulin and it lowered blood sugar in diabetic dogs. </a:t>
            </a:r>
          </a:p>
          <a:p>
            <a:pPr eaLnBrk="1" hangingPunct="1">
              <a:lnSpc>
                <a:spcPct val="80000"/>
              </a:lnSpc>
              <a:buClr>
                <a:srgbClr val="93A299"/>
              </a:buClr>
            </a:pPr>
            <a:endParaRPr lang="en-US" altLang="en-US" dirty="0" smtClean="0">
              <a:solidFill>
                <a:srgbClr val="564B3C"/>
              </a:solidFill>
            </a:endParaRPr>
          </a:p>
          <a:p>
            <a:pPr marL="411163" lvl="1" indent="0" eaLnBrk="1" hangingPunct="1">
              <a:lnSpc>
                <a:spcPct val="80000"/>
              </a:lnSpc>
              <a:buClr>
                <a:srgbClr val="CF543F"/>
              </a:buClr>
              <a:buFont typeface="Arial" charset="0"/>
              <a:buNone/>
            </a:pPr>
            <a:endParaRPr lang="en-US" altLang="en-US" sz="1400" dirty="0" smtClean="0">
              <a:solidFill>
                <a:srgbClr val="564B3C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854" y="4302013"/>
            <a:ext cx="3126946" cy="2345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4343400" y="5266711"/>
            <a:ext cx="17526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pic>
        <p:nvPicPr>
          <p:cNvPr id="2053" name="Picture 5" descr="http://newshour.s3.amazonaws.com/photos/2013/01/10/Insulin_homepage_blog_horizonta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9870" y="3733800"/>
            <a:ext cx="1976930" cy="2931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30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Animal Uses-medical research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52400" y="1828800"/>
            <a:ext cx="45720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97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5AE53"/>
              </a:buClr>
              <a:buFont typeface="Arial" charset="0"/>
              <a:buChar char="•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79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8058"/>
              </a:buClr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1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  <a:buClr>
                <a:srgbClr val="93A299"/>
              </a:buClr>
            </a:pPr>
            <a:r>
              <a:rPr lang="en-US" altLang="en-US" sz="2800" dirty="0">
                <a:solidFill>
                  <a:srgbClr val="564B3C"/>
                </a:solidFill>
              </a:rPr>
              <a:t>After some preparation they got </a:t>
            </a:r>
            <a:r>
              <a:rPr lang="en-US" altLang="en-US" sz="2800" dirty="0" smtClean="0">
                <a:solidFill>
                  <a:srgbClr val="564B3C"/>
                </a:solidFill>
              </a:rPr>
              <a:t>insulin ready </a:t>
            </a:r>
            <a:r>
              <a:rPr lang="en-US" altLang="en-US" sz="2800" dirty="0">
                <a:solidFill>
                  <a:srgbClr val="564B3C"/>
                </a:solidFill>
              </a:rPr>
              <a:t>for human use</a:t>
            </a:r>
            <a:r>
              <a:rPr lang="en-US" altLang="en-US" sz="2800" dirty="0" smtClean="0">
                <a:solidFill>
                  <a:srgbClr val="564B3C"/>
                </a:solidFill>
              </a:rPr>
              <a:t>.</a:t>
            </a:r>
          </a:p>
          <a:p>
            <a:pPr marL="114300" indent="0" eaLnBrk="1" hangingPunct="1">
              <a:lnSpc>
                <a:spcPct val="80000"/>
              </a:lnSpc>
              <a:buClr>
                <a:srgbClr val="93A299"/>
              </a:buClr>
              <a:buFont typeface="Arial" charset="0"/>
              <a:buNone/>
            </a:pPr>
            <a:endParaRPr lang="en-US" altLang="en-US" sz="2800" dirty="0">
              <a:solidFill>
                <a:srgbClr val="564B3C"/>
              </a:solidFill>
            </a:endParaRPr>
          </a:p>
          <a:p>
            <a:pPr marL="114300" indent="0" eaLnBrk="1" hangingPunct="1">
              <a:lnSpc>
                <a:spcPct val="80000"/>
              </a:lnSpc>
              <a:buClr>
                <a:srgbClr val="93A299"/>
              </a:buClr>
              <a:buFont typeface="Arial" charset="0"/>
              <a:buNone/>
            </a:pPr>
            <a:endParaRPr lang="en-US" altLang="en-US" sz="2800" dirty="0" smtClean="0">
              <a:solidFill>
                <a:srgbClr val="564B3C"/>
              </a:solidFill>
            </a:endParaRPr>
          </a:p>
          <a:p>
            <a:pPr marL="411163" lvl="1" indent="0" eaLnBrk="1" hangingPunct="1">
              <a:lnSpc>
                <a:spcPct val="80000"/>
              </a:lnSpc>
              <a:buClr>
                <a:srgbClr val="CF543F"/>
              </a:buClr>
              <a:buFont typeface="Arial" charset="0"/>
              <a:buNone/>
            </a:pPr>
            <a:endParaRPr lang="en-US" altLang="en-US" sz="1600" dirty="0" smtClean="0">
              <a:solidFill>
                <a:srgbClr val="564B3C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761" y="1790700"/>
            <a:ext cx="3368040" cy="4993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 rot="16200000">
            <a:off x="6026440" y="3920553"/>
            <a:ext cx="5143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i="1" dirty="0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Photo courtesy of Eli Lilly and Company Archives. Copyright Eli Lilly and Company. All Rights Reserved.</a:t>
            </a:r>
            <a:endParaRPr lang="en-US" sz="1600" dirty="0">
              <a:solidFill>
                <a:prstClr val="black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52400" y="3401030"/>
            <a:ext cx="4572000" cy="316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97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5AE53"/>
              </a:buClr>
              <a:buFont typeface="Arial" charset="0"/>
              <a:buChar char="•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79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8058"/>
              </a:buClr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1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eaLnBrk="1" hangingPunct="1">
              <a:lnSpc>
                <a:spcPct val="80000"/>
              </a:lnSpc>
              <a:buClr>
                <a:srgbClr val="93A299"/>
              </a:buClr>
              <a:buFont typeface="Arial" charset="0"/>
              <a:buNone/>
            </a:pPr>
            <a:endParaRPr lang="en-US" altLang="en-US" sz="2800" dirty="0">
              <a:solidFill>
                <a:srgbClr val="564B3C"/>
              </a:solidFill>
            </a:endParaRPr>
          </a:p>
          <a:p>
            <a:pPr eaLnBrk="1" hangingPunct="1">
              <a:lnSpc>
                <a:spcPct val="80000"/>
              </a:lnSpc>
              <a:buClr>
                <a:srgbClr val="93A299"/>
              </a:buClr>
            </a:pPr>
            <a:r>
              <a:rPr lang="en-US" altLang="en-US" sz="2800" dirty="0" smtClean="0">
                <a:solidFill>
                  <a:srgbClr val="564B3C"/>
                </a:solidFill>
              </a:rPr>
              <a:t>In 1922, when Leonard Thompson was 14 years old, he was dying of diabetes. The newly found insulin saved his life. </a:t>
            </a:r>
          </a:p>
          <a:p>
            <a:pPr eaLnBrk="1" hangingPunct="1">
              <a:lnSpc>
                <a:spcPct val="80000"/>
              </a:lnSpc>
              <a:buClr>
                <a:srgbClr val="93A299"/>
              </a:buClr>
            </a:pPr>
            <a:endParaRPr lang="en-US" altLang="en-US" sz="2800" dirty="0" smtClean="0">
              <a:solidFill>
                <a:srgbClr val="564B3C"/>
              </a:solidFill>
            </a:endParaRPr>
          </a:p>
          <a:p>
            <a:pPr marL="411163" lvl="1" indent="0" eaLnBrk="1" hangingPunct="1">
              <a:lnSpc>
                <a:spcPct val="80000"/>
              </a:lnSpc>
              <a:buClr>
                <a:srgbClr val="CF543F"/>
              </a:buClr>
              <a:buFont typeface="Arial" charset="0"/>
              <a:buNone/>
            </a:pPr>
            <a:endParaRPr lang="en-US" altLang="en-US" sz="1600" dirty="0" smtClean="0">
              <a:solidFill>
                <a:srgbClr val="564B3C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396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Animal Uses-medical research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52400" y="1828800"/>
            <a:ext cx="45720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97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5AE53"/>
              </a:buClr>
              <a:buFont typeface="Arial" charset="0"/>
              <a:buChar char="•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79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8058"/>
              </a:buClr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1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  <a:buClr>
                <a:srgbClr val="93A299"/>
              </a:buClr>
            </a:pPr>
            <a:r>
              <a:rPr lang="en-US" altLang="en-US" sz="2800" dirty="0" smtClean="0">
                <a:solidFill>
                  <a:srgbClr val="564B3C"/>
                </a:solidFill>
              </a:rPr>
              <a:t>Until the 1980’s, insulin was extracted from the pancreas of pigs and cattle. </a:t>
            </a:r>
          </a:p>
          <a:p>
            <a:pPr lvl="1" eaLnBrk="1" hangingPunct="1">
              <a:lnSpc>
                <a:spcPct val="80000"/>
              </a:lnSpc>
              <a:buClr>
                <a:srgbClr val="CF543F"/>
              </a:buClr>
            </a:pPr>
            <a:r>
              <a:rPr lang="en-US" altLang="en-US" dirty="0" smtClean="0">
                <a:solidFill>
                  <a:srgbClr val="564B3C"/>
                </a:solidFill>
              </a:rPr>
              <a:t>Pig insulin was the closest to human insulin</a:t>
            </a:r>
          </a:p>
          <a:p>
            <a:pPr lvl="1" eaLnBrk="1" hangingPunct="1">
              <a:lnSpc>
                <a:spcPct val="80000"/>
              </a:lnSpc>
              <a:buClr>
                <a:srgbClr val="CF543F"/>
              </a:buClr>
            </a:pPr>
            <a:endParaRPr lang="en-US" altLang="en-US" dirty="0" smtClean="0">
              <a:solidFill>
                <a:srgbClr val="564B3C"/>
              </a:solidFill>
            </a:endParaRPr>
          </a:p>
          <a:p>
            <a:pPr marL="114300" indent="0" eaLnBrk="1" hangingPunct="1">
              <a:lnSpc>
                <a:spcPct val="80000"/>
              </a:lnSpc>
              <a:buClr>
                <a:srgbClr val="93A299"/>
              </a:buClr>
              <a:buFont typeface="Arial" charset="0"/>
              <a:buNone/>
            </a:pPr>
            <a:endParaRPr lang="en-US" altLang="en-US" sz="2800" dirty="0">
              <a:solidFill>
                <a:srgbClr val="564B3C"/>
              </a:solidFill>
            </a:endParaRPr>
          </a:p>
          <a:p>
            <a:pPr marL="114300" indent="0" eaLnBrk="1" hangingPunct="1">
              <a:lnSpc>
                <a:spcPct val="80000"/>
              </a:lnSpc>
              <a:buClr>
                <a:srgbClr val="93A299"/>
              </a:buClr>
              <a:buFont typeface="Arial" charset="0"/>
              <a:buNone/>
            </a:pPr>
            <a:endParaRPr lang="en-US" altLang="en-US" sz="2800" dirty="0" smtClean="0">
              <a:solidFill>
                <a:srgbClr val="564B3C"/>
              </a:solidFill>
            </a:endParaRPr>
          </a:p>
          <a:p>
            <a:pPr marL="411163" lvl="1" indent="0" eaLnBrk="1" hangingPunct="1">
              <a:lnSpc>
                <a:spcPct val="80000"/>
              </a:lnSpc>
              <a:buClr>
                <a:srgbClr val="CF543F"/>
              </a:buClr>
              <a:buFont typeface="Arial" charset="0"/>
              <a:buNone/>
            </a:pPr>
            <a:endParaRPr lang="en-US" altLang="en-US" sz="1600" dirty="0" smtClean="0">
              <a:solidFill>
                <a:srgbClr val="564B3C"/>
              </a:solidFill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52400" y="3690588"/>
            <a:ext cx="4572000" cy="316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97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5AE53"/>
              </a:buClr>
              <a:buFont typeface="Arial" charset="0"/>
              <a:buChar char="•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79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8058"/>
              </a:buClr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1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eaLnBrk="1" hangingPunct="1">
              <a:lnSpc>
                <a:spcPct val="80000"/>
              </a:lnSpc>
              <a:buClr>
                <a:srgbClr val="93A299"/>
              </a:buClr>
              <a:buFont typeface="Arial" charset="0"/>
              <a:buNone/>
            </a:pPr>
            <a:endParaRPr lang="en-US" altLang="en-US" sz="2800" dirty="0">
              <a:solidFill>
                <a:srgbClr val="564B3C"/>
              </a:solidFill>
            </a:endParaRPr>
          </a:p>
          <a:p>
            <a:pPr eaLnBrk="1" hangingPunct="1">
              <a:lnSpc>
                <a:spcPct val="80000"/>
              </a:lnSpc>
              <a:buClr>
                <a:srgbClr val="93A299"/>
              </a:buClr>
            </a:pPr>
            <a:r>
              <a:rPr lang="en-US" altLang="en-US" sz="2800" dirty="0" smtClean="0">
                <a:solidFill>
                  <a:srgbClr val="564B3C"/>
                </a:solidFill>
              </a:rPr>
              <a:t>Now human insulin is made by </a:t>
            </a:r>
            <a:r>
              <a:rPr lang="en-US" altLang="en-US" sz="2800" dirty="0" err="1" smtClean="0">
                <a:solidFill>
                  <a:srgbClr val="564B3C"/>
                </a:solidFill>
              </a:rPr>
              <a:t>rDNA</a:t>
            </a:r>
            <a:r>
              <a:rPr lang="en-US" altLang="en-US" sz="2800" dirty="0" smtClean="0">
                <a:solidFill>
                  <a:srgbClr val="564B3C"/>
                </a:solidFill>
              </a:rPr>
              <a:t> technology. DNA that makes insulin is grown inside bacteria or yeast cells. No animals needed.</a:t>
            </a:r>
          </a:p>
          <a:p>
            <a:pPr marL="411163" lvl="1" indent="0" eaLnBrk="1" hangingPunct="1">
              <a:lnSpc>
                <a:spcPct val="80000"/>
              </a:lnSpc>
              <a:buClr>
                <a:srgbClr val="CF543F"/>
              </a:buClr>
              <a:buFont typeface="Arial" charset="0"/>
              <a:buNone/>
            </a:pPr>
            <a:endParaRPr lang="en-US" altLang="en-US" sz="1600" dirty="0" smtClean="0">
              <a:solidFill>
                <a:srgbClr val="564B3C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710690"/>
            <a:ext cx="2971800" cy="2674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659876"/>
            <a:ext cx="3416710" cy="1921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320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Animal Uses-medical research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52400" y="2019300"/>
            <a:ext cx="4572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97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5AE53"/>
              </a:buClr>
              <a:buFont typeface="Arial" charset="0"/>
              <a:buChar char="•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79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8058"/>
              </a:buClr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1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  <a:buClr>
                <a:srgbClr val="93A299"/>
              </a:buClr>
            </a:pPr>
            <a:r>
              <a:rPr lang="en-US" altLang="en-US" sz="2800" b="1" i="1" dirty="0" smtClean="0">
                <a:solidFill>
                  <a:srgbClr val="564B3C"/>
                </a:solidFill>
              </a:rPr>
              <a:t>Diabetic dog game</a:t>
            </a:r>
            <a:endParaRPr lang="en-US" altLang="en-US" b="1" i="1" dirty="0" smtClean="0">
              <a:solidFill>
                <a:srgbClr val="564B3C"/>
              </a:solidFill>
            </a:endParaRPr>
          </a:p>
          <a:p>
            <a:pPr marL="114300" indent="0" eaLnBrk="1" hangingPunct="1">
              <a:lnSpc>
                <a:spcPct val="80000"/>
              </a:lnSpc>
              <a:buClr>
                <a:srgbClr val="93A299"/>
              </a:buClr>
              <a:buFont typeface="Arial" charset="0"/>
              <a:buNone/>
            </a:pPr>
            <a:r>
              <a:rPr lang="en-US" sz="2800" dirty="0" smtClean="0">
                <a:solidFill>
                  <a:srgbClr val="564B3C"/>
                </a:solidFill>
                <a:hlinkClick r:id="rId3"/>
              </a:rPr>
              <a:t>Diabetic Dog Game</a:t>
            </a:r>
            <a:endParaRPr lang="en-US" altLang="en-US" sz="2800" b="1" i="1" dirty="0">
              <a:solidFill>
                <a:srgbClr val="564B3C"/>
              </a:solidFill>
            </a:endParaRPr>
          </a:p>
          <a:p>
            <a:pPr marL="114300" indent="0" eaLnBrk="1" hangingPunct="1">
              <a:lnSpc>
                <a:spcPct val="80000"/>
              </a:lnSpc>
              <a:buClr>
                <a:srgbClr val="93A299"/>
              </a:buClr>
              <a:buFont typeface="Arial" charset="0"/>
              <a:buNone/>
            </a:pPr>
            <a:endParaRPr lang="en-US" altLang="en-US" sz="2800" b="1" i="1" dirty="0" smtClean="0">
              <a:solidFill>
                <a:srgbClr val="564B3C"/>
              </a:solidFill>
            </a:endParaRPr>
          </a:p>
          <a:p>
            <a:pPr marL="411163" lvl="1" indent="0" eaLnBrk="1" hangingPunct="1">
              <a:lnSpc>
                <a:spcPct val="80000"/>
              </a:lnSpc>
              <a:buClr>
                <a:srgbClr val="CF543F"/>
              </a:buClr>
              <a:buFont typeface="Arial" charset="0"/>
              <a:buNone/>
            </a:pPr>
            <a:endParaRPr lang="en-US" altLang="en-US" sz="1600" b="1" i="1" dirty="0" smtClean="0">
              <a:solidFill>
                <a:srgbClr val="564B3C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710690"/>
            <a:ext cx="2971800" cy="2674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659876"/>
            <a:ext cx="3416710" cy="1921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237" y="3334947"/>
            <a:ext cx="3586163" cy="3246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130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Animal Uses-medical research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52400" y="1821426"/>
            <a:ext cx="8763000" cy="1607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97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5AE53"/>
              </a:buClr>
              <a:buFont typeface="Arial" charset="0"/>
              <a:buChar char="•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79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8058"/>
              </a:buClr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1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  <a:buClr>
                <a:srgbClr val="93A299"/>
              </a:buClr>
            </a:pPr>
            <a:r>
              <a:rPr lang="en-US" altLang="en-US" sz="2800" dirty="0" smtClean="0">
                <a:solidFill>
                  <a:srgbClr val="564B3C"/>
                </a:solidFill>
              </a:rPr>
              <a:t>Animals can help as a step in many new technologies. </a:t>
            </a:r>
          </a:p>
          <a:p>
            <a:pPr lvl="1" algn="ctr" eaLnBrk="1" hangingPunct="1">
              <a:lnSpc>
                <a:spcPct val="80000"/>
              </a:lnSpc>
              <a:buClr>
                <a:srgbClr val="CF543F"/>
              </a:buClr>
            </a:pPr>
            <a:endParaRPr lang="en-US" altLang="en-US" sz="2400" i="1" dirty="0" smtClean="0">
              <a:solidFill>
                <a:srgbClr val="564B3C"/>
              </a:solidFill>
            </a:endParaRPr>
          </a:p>
          <a:p>
            <a:pPr lvl="1" algn="ctr" eaLnBrk="1" hangingPunct="1">
              <a:lnSpc>
                <a:spcPct val="80000"/>
              </a:lnSpc>
              <a:buClr>
                <a:srgbClr val="CF543F"/>
              </a:buClr>
            </a:pPr>
            <a:r>
              <a:rPr lang="en-US" altLang="en-US" sz="2400" i="1" dirty="0" smtClean="0">
                <a:solidFill>
                  <a:srgbClr val="564B3C"/>
                </a:solidFill>
              </a:rPr>
              <a:t>Such as growing new body parts!</a:t>
            </a:r>
          </a:p>
          <a:p>
            <a:pPr marL="114300" indent="0" eaLnBrk="1" hangingPunct="1">
              <a:lnSpc>
                <a:spcPct val="80000"/>
              </a:lnSpc>
              <a:buClr>
                <a:srgbClr val="93A299"/>
              </a:buClr>
              <a:buFont typeface="Arial" charset="0"/>
              <a:buNone/>
            </a:pPr>
            <a:endParaRPr lang="en-US" altLang="en-US" sz="2800" dirty="0">
              <a:solidFill>
                <a:srgbClr val="564B3C"/>
              </a:solidFill>
            </a:endParaRPr>
          </a:p>
          <a:p>
            <a:pPr marL="114300" indent="0" eaLnBrk="1" hangingPunct="1">
              <a:lnSpc>
                <a:spcPct val="80000"/>
              </a:lnSpc>
              <a:buClr>
                <a:srgbClr val="93A299"/>
              </a:buClr>
              <a:buFont typeface="Arial" charset="0"/>
              <a:buNone/>
            </a:pPr>
            <a:endParaRPr lang="en-US" altLang="en-US" sz="2800" dirty="0" smtClean="0">
              <a:solidFill>
                <a:srgbClr val="564B3C"/>
              </a:solidFill>
            </a:endParaRPr>
          </a:p>
          <a:p>
            <a:pPr marL="411163" lvl="1" indent="0" eaLnBrk="1" hangingPunct="1">
              <a:lnSpc>
                <a:spcPct val="80000"/>
              </a:lnSpc>
              <a:buClr>
                <a:srgbClr val="CF543F"/>
              </a:buClr>
              <a:buFont typeface="Arial" charset="0"/>
              <a:buNone/>
            </a:pPr>
            <a:endParaRPr lang="en-US" altLang="en-US" sz="1600" dirty="0" smtClean="0">
              <a:solidFill>
                <a:srgbClr val="564B3C"/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1676400" y="4572000"/>
            <a:ext cx="5562600" cy="990599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1075" y="4695030"/>
            <a:ext cx="4413250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76400" y="5791200"/>
            <a:ext cx="556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Arial" charset="0"/>
                <a:hlinkClick r:id="rId4"/>
              </a:rPr>
              <a:t>Nova-Replacing Body Parts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423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Animal Uses-medicine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52400" y="1828800"/>
            <a:ext cx="51816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97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5AE53"/>
              </a:buClr>
              <a:buFont typeface="Arial" charset="0"/>
              <a:buChar char="•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79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8058"/>
              </a:buClr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1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  <a:buClr>
                <a:srgbClr val="93A299"/>
              </a:buClr>
            </a:pPr>
            <a:r>
              <a:rPr lang="en-US" altLang="en-US" sz="2800" dirty="0" smtClean="0">
                <a:solidFill>
                  <a:srgbClr val="564B3C"/>
                </a:solidFill>
              </a:rPr>
              <a:t>China and other countries use animals for traditional medicines. </a:t>
            </a:r>
          </a:p>
          <a:p>
            <a:pPr lvl="1" eaLnBrk="1" hangingPunct="1">
              <a:lnSpc>
                <a:spcPct val="80000"/>
              </a:lnSpc>
              <a:buClr>
                <a:srgbClr val="CF543F"/>
              </a:buClr>
            </a:pPr>
            <a:r>
              <a:rPr lang="en-US" altLang="en-US" dirty="0" smtClean="0">
                <a:solidFill>
                  <a:srgbClr val="564B3C"/>
                </a:solidFill>
              </a:rPr>
              <a:t>Tradition is hard to break</a:t>
            </a:r>
          </a:p>
          <a:p>
            <a:pPr marL="411163" lvl="1" indent="0" eaLnBrk="1" hangingPunct="1">
              <a:lnSpc>
                <a:spcPct val="80000"/>
              </a:lnSpc>
              <a:buClr>
                <a:srgbClr val="CF543F"/>
              </a:buClr>
              <a:buFont typeface="Arial" charset="0"/>
              <a:buNone/>
            </a:pPr>
            <a:endParaRPr lang="en-US" altLang="en-US" dirty="0" smtClean="0">
              <a:solidFill>
                <a:srgbClr val="564B3C"/>
              </a:solidFill>
            </a:endParaRPr>
          </a:p>
          <a:p>
            <a:pPr marL="114300" indent="0" eaLnBrk="1" hangingPunct="1">
              <a:lnSpc>
                <a:spcPct val="80000"/>
              </a:lnSpc>
              <a:buClr>
                <a:srgbClr val="93A299"/>
              </a:buClr>
              <a:buFont typeface="Arial" charset="0"/>
              <a:buNone/>
            </a:pPr>
            <a:endParaRPr lang="en-US" altLang="en-US" sz="2800" dirty="0">
              <a:solidFill>
                <a:srgbClr val="564B3C"/>
              </a:solidFill>
            </a:endParaRPr>
          </a:p>
          <a:p>
            <a:pPr marL="114300" indent="0" eaLnBrk="1" hangingPunct="1">
              <a:lnSpc>
                <a:spcPct val="80000"/>
              </a:lnSpc>
              <a:buClr>
                <a:srgbClr val="93A299"/>
              </a:buClr>
              <a:buFont typeface="Arial" charset="0"/>
              <a:buNone/>
            </a:pPr>
            <a:endParaRPr lang="en-US" altLang="en-US" sz="2800" dirty="0" smtClean="0">
              <a:solidFill>
                <a:srgbClr val="564B3C"/>
              </a:solidFill>
            </a:endParaRPr>
          </a:p>
          <a:p>
            <a:pPr marL="411163" lvl="1" indent="0" eaLnBrk="1" hangingPunct="1">
              <a:lnSpc>
                <a:spcPct val="80000"/>
              </a:lnSpc>
              <a:buClr>
                <a:srgbClr val="CF543F"/>
              </a:buClr>
              <a:buFont typeface="Arial" charset="0"/>
              <a:buNone/>
            </a:pPr>
            <a:endParaRPr lang="en-US" altLang="en-US" sz="1600" dirty="0" smtClean="0">
              <a:solidFill>
                <a:srgbClr val="564B3C"/>
              </a:solidFill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52400" y="2874339"/>
            <a:ext cx="4572000" cy="379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97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5AE53"/>
              </a:buClr>
              <a:buFont typeface="Arial" charset="0"/>
              <a:buChar char="•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79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8058"/>
              </a:buClr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1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eaLnBrk="1" hangingPunct="1">
              <a:lnSpc>
                <a:spcPct val="80000"/>
              </a:lnSpc>
              <a:buClr>
                <a:srgbClr val="93A299"/>
              </a:buClr>
              <a:buFont typeface="Arial" charset="0"/>
              <a:buNone/>
            </a:pPr>
            <a:endParaRPr lang="en-US" altLang="en-US" sz="2800" dirty="0" smtClean="0">
              <a:solidFill>
                <a:srgbClr val="564B3C"/>
              </a:solidFill>
            </a:endParaRPr>
          </a:p>
          <a:p>
            <a:pPr eaLnBrk="1" hangingPunct="1">
              <a:lnSpc>
                <a:spcPct val="80000"/>
              </a:lnSpc>
              <a:buClr>
                <a:srgbClr val="93A299"/>
              </a:buClr>
            </a:pPr>
            <a:r>
              <a:rPr lang="en-US" altLang="en-US" sz="2800" b="1" dirty="0" smtClean="0">
                <a:solidFill>
                  <a:srgbClr val="564B3C"/>
                </a:solidFill>
              </a:rPr>
              <a:t>Tiger bones- </a:t>
            </a:r>
            <a:r>
              <a:rPr lang="en-US" i="1" dirty="0" smtClean="0">
                <a:solidFill>
                  <a:srgbClr val="564B3C"/>
                </a:solidFill>
              </a:rPr>
              <a:t>used </a:t>
            </a:r>
            <a:r>
              <a:rPr lang="en-US" i="1" dirty="0">
                <a:solidFill>
                  <a:srgbClr val="564B3C"/>
                </a:solidFill>
              </a:rPr>
              <a:t>in wines, plasters, and medicines to treat arthritis and other joint ailments</a:t>
            </a:r>
            <a:r>
              <a:rPr lang="en-US" i="1" dirty="0" smtClean="0">
                <a:solidFill>
                  <a:srgbClr val="564B3C"/>
                </a:solidFill>
              </a:rPr>
              <a:t>.</a:t>
            </a:r>
          </a:p>
          <a:p>
            <a:pPr lvl="1" eaLnBrk="1" hangingPunct="1">
              <a:lnSpc>
                <a:spcPct val="80000"/>
              </a:lnSpc>
              <a:buClr>
                <a:srgbClr val="CF543F"/>
              </a:buClr>
            </a:pPr>
            <a:r>
              <a:rPr lang="en-US" i="1" dirty="0" smtClean="0">
                <a:solidFill>
                  <a:srgbClr val="564B3C"/>
                </a:solidFill>
              </a:rPr>
              <a:t>Only 3000-4000 tigers left</a:t>
            </a:r>
          </a:p>
          <a:p>
            <a:pPr lvl="1" eaLnBrk="1" hangingPunct="1">
              <a:lnSpc>
                <a:spcPct val="80000"/>
              </a:lnSpc>
              <a:buClr>
                <a:srgbClr val="CF543F"/>
              </a:buClr>
            </a:pPr>
            <a:endParaRPr lang="en-US" altLang="en-US" sz="2800" dirty="0" smtClean="0">
              <a:solidFill>
                <a:srgbClr val="564B3C"/>
              </a:solidFill>
            </a:endParaRPr>
          </a:p>
          <a:p>
            <a:pPr eaLnBrk="1" hangingPunct="1">
              <a:lnSpc>
                <a:spcPct val="80000"/>
              </a:lnSpc>
              <a:buClr>
                <a:srgbClr val="93A299"/>
              </a:buClr>
            </a:pPr>
            <a:r>
              <a:rPr lang="en-US" altLang="en-US" sz="2800" b="1" dirty="0" smtClean="0">
                <a:solidFill>
                  <a:srgbClr val="564B3C"/>
                </a:solidFill>
              </a:rPr>
              <a:t>Rhino horn- </a:t>
            </a:r>
            <a:r>
              <a:rPr lang="en-US" altLang="en-US" i="1" dirty="0" smtClean="0">
                <a:solidFill>
                  <a:srgbClr val="564B3C"/>
                </a:solidFill>
              </a:rPr>
              <a:t>used</a:t>
            </a:r>
            <a:r>
              <a:rPr lang="en-US" altLang="en-US" sz="2800" dirty="0" smtClean="0">
                <a:solidFill>
                  <a:srgbClr val="564B3C"/>
                </a:solidFill>
              </a:rPr>
              <a:t> </a:t>
            </a:r>
            <a:r>
              <a:rPr lang="en-US" i="1" dirty="0">
                <a:solidFill>
                  <a:srgbClr val="564B3C"/>
                </a:solidFill>
              </a:rPr>
              <a:t>to treat fever, convulsions, and delirium</a:t>
            </a:r>
            <a:r>
              <a:rPr lang="en-US" i="1" dirty="0" smtClean="0">
                <a:solidFill>
                  <a:srgbClr val="564B3C"/>
                </a:solidFill>
              </a:rPr>
              <a:t>.</a:t>
            </a:r>
          </a:p>
          <a:p>
            <a:pPr lvl="1" eaLnBrk="1" hangingPunct="1">
              <a:lnSpc>
                <a:spcPct val="80000"/>
              </a:lnSpc>
              <a:buClr>
                <a:srgbClr val="CF543F"/>
              </a:buClr>
            </a:pPr>
            <a:r>
              <a:rPr lang="en-US" altLang="en-US" i="1" dirty="0" smtClean="0">
                <a:solidFill>
                  <a:srgbClr val="564B3C"/>
                </a:solidFill>
              </a:rPr>
              <a:t>Only 5000 Black Rhinos left</a:t>
            </a:r>
          </a:p>
        </p:txBody>
      </p:sp>
      <p:pic>
        <p:nvPicPr>
          <p:cNvPr id="6146" name="Picture 2" descr="http://www.onthegotours.com/blog/wp-content/uploads/2010/11/Tiger-Trail-Itinerary-Main-Regional-Tours-India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516" y="1793676"/>
            <a:ext cx="3200400" cy="2399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516" y="4539438"/>
            <a:ext cx="3249457" cy="213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721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Custom 1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002060"/>
      </a:hlink>
      <a:folHlink>
        <a:srgbClr val="B2B2B2"/>
      </a:folHlink>
    </a:clrScheme>
    <a:fontScheme name="Custom 2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1531</Words>
  <Application>Microsoft Office PowerPoint</Application>
  <PresentationFormat>Екран (4:3)</PresentationFormat>
  <Paragraphs>345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15</vt:i4>
      </vt:variant>
    </vt:vector>
  </HeadingPairs>
  <TitlesOfParts>
    <vt:vector size="16" baseType="lpstr">
      <vt:lpstr>Apothecary</vt:lpstr>
      <vt:lpstr>Animal Uses-Food</vt:lpstr>
      <vt:lpstr>Animal Uses-Food</vt:lpstr>
      <vt:lpstr>Animal Uses-medical research</vt:lpstr>
      <vt:lpstr>Animal Uses-medical research</vt:lpstr>
      <vt:lpstr>Animal Uses-medical research</vt:lpstr>
      <vt:lpstr>Animal Uses-medical research</vt:lpstr>
      <vt:lpstr>Animal Uses-medical research</vt:lpstr>
      <vt:lpstr>Animal Uses-medical research</vt:lpstr>
      <vt:lpstr>Animal Uses-medicine</vt:lpstr>
      <vt:lpstr>Animal Uses-medicine</vt:lpstr>
      <vt:lpstr>Animal Uses-by-products</vt:lpstr>
      <vt:lpstr>Animal Uses-by-products</vt:lpstr>
      <vt:lpstr>Animal Uses-by-products</vt:lpstr>
      <vt:lpstr>Unit 1 Main Concepts</vt:lpstr>
      <vt:lpstr>Unit 1 Main vocab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Animal Uses-Food</dc:title>
  <dc:creator>owner</dc:creator>
  <cp:lastModifiedBy>LEGION2</cp:lastModifiedBy>
  <cp:revision>9</cp:revision>
  <dcterms:created xsi:type="dcterms:W3CDTF">2014-02-21T15:54:14Z</dcterms:created>
  <dcterms:modified xsi:type="dcterms:W3CDTF">2016-01-12T14:19:39Z</dcterms:modified>
</cp:coreProperties>
</file>